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9"/>
  </p:notesMasterIdLst>
  <p:handoutMasterIdLst>
    <p:handoutMasterId r:id="rId20"/>
  </p:handoutMasterIdLst>
  <p:sldIdLst>
    <p:sldId id="266" r:id="rId2"/>
    <p:sldId id="351" r:id="rId3"/>
    <p:sldId id="350" r:id="rId4"/>
    <p:sldId id="352" r:id="rId5"/>
    <p:sldId id="345" r:id="rId6"/>
    <p:sldId id="355" r:id="rId7"/>
    <p:sldId id="346" r:id="rId8"/>
    <p:sldId id="342" r:id="rId9"/>
    <p:sldId id="353" r:id="rId10"/>
    <p:sldId id="348" r:id="rId11"/>
    <p:sldId id="286" r:id="rId12"/>
    <p:sldId id="347" r:id="rId13"/>
    <p:sldId id="334" r:id="rId14"/>
    <p:sldId id="326" r:id="rId15"/>
    <p:sldId id="341" r:id="rId16"/>
    <p:sldId id="349" r:id="rId17"/>
    <p:sldId id="354" r:id="rId18"/>
  </p:sldIdLst>
  <p:sldSz cx="12192000" cy="6858000"/>
  <p:notesSz cx="9926638" cy="679767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B7DF"/>
    <a:srgbClr val="DAD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37" autoAdjust="0"/>
  </p:normalViewPr>
  <p:slideViewPr>
    <p:cSldViewPr>
      <p:cViewPr varScale="1">
        <p:scale>
          <a:sx n="75" d="100"/>
          <a:sy n="75" d="100"/>
        </p:scale>
        <p:origin x="294" y="1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F0C16-9B04-4E71-9DF3-9C64F0A3070E}" type="datetimeFigureOut">
              <a:rPr lang="pl-PL" smtClean="0"/>
              <a:pPr/>
              <a:t>2018-06-07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48046-32B3-4343-BE67-7834E228CE8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34746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FBD97-6497-4DA4-8CA0-C9A1AE67BBE6}" type="datetimeFigureOut">
              <a:rPr lang="pl-PL" smtClean="0"/>
              <a:pPr/>
              <a:t>2018-06-07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5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7EF92-D039-4262-BD36-2137D6513E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13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0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7EF92-D039-4262-BD36-2137D6513ED6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9908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14312-CBB4-45BD-963D-BA2920A0AC93}" type="datetimeFigureOut">
              <a:rPr lang="pl-PL" smtClean="0"/>
              <a:pPr/>
              <a:t>2018-06-07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9B81-1F99-4F74-9052-7E016EC6C47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2840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14312-CBB4-45BD-963D-BA2920A0AC93}" type="datetimeFigureOut">
              <a:rPr lang="pl-PL" smtClean="0"/>
              <a:pPr/>
              <a:t>2018-06-07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9B81-1F99-4F74-9052-7E016EC6C47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520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14312-CBB4-45BD-963D-BA2920A0AC93}" type="datetimeFigureOut">
              <a:rPr lang="pl-PL" smtClean="0"/>
              <a:pPr/>
              <a:t>2018-06-07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9B81-1F99-4F74-9052-7E016EC6C47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20735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14312-CBB4-45BD-963D-BA2920A0AC93}" type="datetimeFigureOut">
              <a:rPr lang="pl-PL" smtClean="0"/>
              <a:pPr/>
              <a:t>2018-06-07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9B81-1F99-4F74-9052-7E016EC6C47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4640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14312-CBB4-45BD-963D-BA2920A0AC93}" type="datetimeFigureOut">
              <a:rPr lang="pl-PL" smtClean="0"/>
              <a:pPr/>
              <a:t>2018-06-07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9B81-1F99-4F74-9052-7E016EC6C47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3966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14312-CBB4-45BD-963D-BA2920A0AC93}" type="datetimeFigureOut">
              <a:rPr lang="pl-PL" smtClean="0"/>
              <a:pPr/>
              <a:t>2018-06-07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9B81-1F99-4F74-9052-7E016EC6C47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2017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14312-CBB4-45BD-963D-BA2920A0AC93}" type="datetimeFigureOut">
              <a:rPr lang="pl-PL" smtClean="0"/>
              <a:pPr/>
              <a:t>2018-06-07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9B81-1F99-4F74-9052-7E016EC6C47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48324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14312-CBB4-45BD-963D-BA2920A0AC93}" type="datetimeFigureOut">
              <a:rPr lang="pl-PL" smtClean="0"/>
              <a:pPr/>
              <a:t>2018-06-07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9B81-1F99-4F74-9052-7E016EC6C47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0398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14312-CBB4-45BD-963D-BA2920A0AC93}" type="datetimeFigureOut">
              <a:rPr lang="pl-PL" smtClean="0"/>
              <a:pPr/>
              <a:t>2018-06-07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9B81-1F99-4F74-9052-7E016EC6C47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97450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14312-CBB4-45BD-963D-BA2920A0AC93}" type="datetimeFigureOut">
              <a:rPr lang="pl-PL" smtClean="0"/>
              <a:pPr/>
              <a:t>2018-06-07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9B81-1F99-4F74-9052-7E016EC6C47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88996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14312-CBB4-45BD-963D-BA2920A0AC93}" type="datetimeFigureOut">
              <a:rPr lang="pl-PL" smtClean="0"/>
              <a:pPr/>
              <a:t>2018-06-07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9B81-1F99-4F74-9052-7E016EC6C47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0025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14312-CBB4-45BD-963D-BA2920A0AC93}" type="datetimeFigureOut">
              <a:rPr lang="pl-PL" smtClean="0"/>
              <a:pPr/>
              <a:t>2018-06-07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9B81-1F99-4F74-9052-7E016EC6C47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9247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14312-CBB4-45BD-963D-BA2920A0AC93}" type="datetimeFigureOut">
              <a:rPr lang="pl-PL" smtClean="0"/>
              <a:pPr/>
              <a:t>2018-06-07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9B81-1F99-4F74-9052-7E016EC6C47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46052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14312-CBB4-45BD-963D-BA2920A0AC93}" type="datetimeFigureOut">
              <a:rPr lang="pl-PL" smtClean="0"/>
              <a:pPr/>
              <a:t>2018-06-07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9B81-1F99-4F74-9052-7E016EC6C47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8881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14312-CBB4-45BD-963D-BA2920A0AC93}" type="datetimeFigureOut">
              <a:rPr lang="pl-PL" smtClean="0"/>
              <a:pPr/>
              <a:t>2018-06-07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9B81-1F99-4F74-9052-7E016EC6C47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96717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9B81-1F99-4F74-9052-7E016EC6C47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14312-CBB4-45BD-963D-BA2920A0AC93}" type="datetimeFigureOut">
              <a:rPr lang="pl-PL" smtClean="0"/>
              <a:pPr/>
              <a:t>2018-06-07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9975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14312-CBB4-45BD-963D-BA2920A0AC93}" type="datetimeFigureOut">
              <a:rPr lang="pl-PL" smtClean="0"/>
              <a:pPr/>
              <a:t>2018-06-07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1DE9B81-1F99-4F74-9052-7E016EC6C47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8470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409962" y="6237312"/>
            <a:ext cx="4662702" cy="489230"/>
            <a:chOff x="3707904" y="6181273"/>
            <a:chExt cx="4662702" cy="489230"/>
          </a:xfrm>
        </p:grpSpPr>
        <p:pic>
          <p:nvPicPr>
            <p:cNvPr id="7" name="Obraz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8208" y="6381328"/>
              <a:ext cx="1008000" cy="288000"/>
            </a:xfrm>
            <a:prstGeom prst="rect">
              <a:avLst/>
            </a:prstGeom>
          </p:spPr>
        </p:pic>
        <p:pic>
          <p:nvPicPr>
            <p:cNvPr id="8" name="Obraz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48" y="6381328"/>
              <a:ext cx="1576800" cy="288000"/>
            </a:xfrm>
            <a:prstGeom prst="rect">
              <a:avLst/>
            </a:prstGeom>
          </p:spPr>
        </p:pic>
        <p:sp>
          <p:nvSpPr>
            <p:cNvPr id="9" name="pole tekstowe 8"/>
            <p:cNvSpPr txBox="1"/>
            <p:nvPr/>
          </p:nvSpPr>
          <p:spPr>
            <a:xfrm>
              <a:off x="3707904" y="6192780"/>
              <a:ext cx="165618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/>
                <a:t>Koordynator Programu:</a:t>
              </a:r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964356" y="6181273"/>
              <a:ext cx="165618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/>
                <a:t>Partner Programu:</a:t>
              </a:r>
            </a:p>
          </p:txBody>
        </p:sp>
        <p:pic>
          <p:nvPicPr>
            <p:cNvPr id="11" name="Obraz 10" descr="LogoExploRes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98445" y="6418503"/>
              <a:ext cx="1057275" cy="252000"/>
            </a:xfrm>
            <a:prstGeom prst="rect">
              <a:avLst/>
            </a:prstGeom>
          </p:spPr>
        </p:pic>
        <p:sp>
          <p:nvSpPr>
            <p:cNvPr id="12" name="pole tekstowe 11"/>
            <p:cNvSpPr txBox="1"/>
            <p:nvPr/>
          </p:nvSpPr>
          <p:spPr>
            <a:xfrm>
              <a:off x="6714422" y="6192780"/>
              <a:ext cx="165618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/>
                <a:t>Partner Regionalny:</a:t>
              </a:r>
            </a:p>
          </p:txBody>
        </p:sp>
      </p:grpSp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6222154"/>
            <a:ext cx="2105017" cy="636202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983432" y="332656"/>
            <a:ext cx="1051316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000" b="1" dirty="0" smtClean="0"/>
          </a:p>
          <a:p>
            <a:pPr>
              <a:buFont typeface="Wingdings" pitchFamily="2" charset="2"/>
              <a:buChar char="Ø"/>
            </a:pPr>
            <a:endParaRPr lang="pl-PL" sz="2000" b="1" dirty="0" smtClean="0"/>
          </a:p>
          <a:p>
            <a:pPr>
              <a:buFont typeface="Wingdings" pitchFamily="2" charset="2"/>
              <a:buChar char="Ø"/>
            </a:pPr>
            <a:endParaRPr lang="pl-PL" sz="2000" b="1" dirty="0" smtClean="0"/>
          </a:p>
          <a:p>
            <a:pPr algn="just"/>
            <a:endParaRPr lang="pl-PL" sz="44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0"/>
            <a:ext cx="11161240" cy="591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099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0920" y="154837"/>
            <a:ext cx="9527488" cy="969907"/>
          </a:xfrm>
        </p:spPr>
        <p:txBody>
          <a:bodyPr>
            <a:normAutofit/>
          </a:bodyPr>
          <a:lstStyle/>
          <a:p>
            <a:pPr algn="l"/>
            <a:r>
              <a:rPr lang="pl-PL" sz="2800" b="1" dirty="0" smtClean="0">
                <a:solidFill>
                  <a:schemeClr val="tx1"/>
                </a:solidFill>
              </a:rPr>
              <a:t>KRÓLESTWO OWADÓW-WARSZTATY Z KOŁEM ŁOWIECKIM W KUMOWEJ DOLINIE.</a:t>
            </a:r>
            <a:endParaRPr lang="pl-PL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http://www.contraloriaibague.gov.co/juvenil/3d-letrero-de-madera-adhere-pixmac-imagen-121896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44322" y="-30832"/>
            <a:ext cx="2247678" cy="2468038"/>
          </a:xfrm>
          <a:prstGeom prst="rect">
            <a:avLst/>
          </a:prstGeom>
          <a:noFill/>
        </p:spPr>
      </p:pic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2911077" cy="3881437"/>
          </a:xfr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124744"/>
            <a:ext cx="3723878" cy="496517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177" y="2060848"/>
            <a:ext cx="3315596" cy="442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259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5057201" y="3429000"/>
            <a:ext cx="11775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b="1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029" y="176585"/>
            <a:ext cx="5436096" cy="407707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2870806"/>
            <a:ext cx="4956219" cy="384331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91344" y="193150"/>
            <a:ext cx="56166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WARSZTATY W POLESKIM PARKU NARODOWYM- PODZIWIAMY PIĘKNE DĘBY-DĄB DOMINIK, TORFOWISKO PRZEJŚCIOWE PRZY ZARASTAJĄCYM JEZIORZE MOSZNE.</a:t>
            </a:r>
            <a:endParaRPr lang="pl-PL" sz="2800" b="1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3285116"/>
            <a:ext cx="4572000" cy="3429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3352" y="188640"/>
            <a:ext cx="11593288" cy="1320800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solidFill>
                  <a:schemeClr val="tx1"/>
                </a:solidFill>
              </a:rPr>
              <a:t>POLESKI PARK NARODOWY TO REZERWAT BIOSFERY UNESCO ORAZ OŚRODEK OCHRONY ŻÓŁWIA BŁOTNEGO, KTÓRY JEST WPISANY DO CZERWONEJ KSIĘGI GATUNKÓW ZAGROŻONYCH WYGINIĘCIEM.</a:t>
            </a:r>
            <a:endParaRPr lang="pl-PL" sz="2800" b="1" dirty="0">
              <a:solidFill>
                <a:schemeClr val="tx1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509440"/>
            <a:ext cx="5262992" cy="394724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328" y="3217906"/>
            <a:ext cx="4746104" cy="355957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014" y="1628800"/>
            <a:ext cx="3857972" cy="289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37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15" y="2132856"/>
            <a:ext cx="5352594" cy="4014446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2492896"/>
            <a:ext cx="5604115" cy="4203086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257515" y="188640"/>
            <a:ext cx="119344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TO KOLEJNA DUMA PCHEŁEK -OGRÓD KWIATOWO- WARZYWNY W MAJU. JAK WIDAĆ ROŚLINY WYPIELĘGNOWANE, SYSTEMATYCZNIE WZMACNIANE SPECJALNYM, EKOLOGICZNYM NAWOZEM I MNÓSTWEM WPUSZCZONYCH TAM DŻDŻOWNIC.</a:t>
            </a:r>
            <a:endParaRPr lang="pl-PL" sz="2800" b="1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4" y="2564904"/>
            <a:ext cx="5340085" cy="400506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210" y="1196752"/>
            <a:ext cx="4896544" cy="367240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30" y="260648"/>
            <a:ext cx="4290222" cy="3217667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0" y="-26764"/>
            <a:ext cx="30716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TO UWIELBIANA PRZEZ DZIECI GRZĄDKA Z POZIOMKAMI.</a:t>
            </a:r>
            <a:endParaRPr lang="pl-PL" sz="2800" b="1" dirty="0"/>
          </a:p>
        </p:txBody>
      </p:sp>
      <p:sp>
        <p:nvSpPr>
          <p:cNvPr id="9" name="pole tekstowe 8"/>
          <p:cNvSpPr txBox="1"/>
          <p:nvPr/>
        </p:nvSpPr>
        <p:spPr>
          <a:xfrm>
            <a:off x="5579018" y="5013176"/>
            <a:ext cx="66247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TO NASZA OLCHA PODAROWANA PRZEZ NADLEŚNICTWO CHEŁM PODCZAS DNIA MŁODEGO NAUKOWCA.</a:t>
            </a:r>
            <a:endParaRPr lang="pl-PL" sz="2800" b="1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C:\Users\Mirek\Desktop\DSC0302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" t="27065" r="51499" b="32528"/>
          <a:stretch/>
        </p:blipFill>
        <p:spPr bwMode="auto">
          <a:xfrm>
            <a:off x="6240016" y="224645"/>
            <a:ext cx="5184576" cy="36724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9337" y="56161"/>
            <a:ext cx="6552727" cy="2004688"/>
          </a:xfrm>
        </p:spPr>
        <p:txBody>
          <a:bodyPr>
            <a:normAutofit/>
          </a:bodyPr>
          <a:lstStyle/>
          <a:p>
            <a:r>
              <a:rPr lang="pl-PL" sz="2700" b="1" dirty="0" smtClean="0">
                <a:solidFill>
                  <a:schemeClr val="tx1"/>
                </a:solidFill>
              </a:rPr>
              <a:t>OBSERWUJEMY PTAKI.                         MAMY LOKATORÓW W BUDKACH LĘGOWYCH ORAZ W DZIUPLI STAREJ WIERZBY.</a:t>
            </a:r>
            <a:endParaRPr lang="pl-PL" sz="2700" b="1" dirty="0">
              <a:solidFill>
                <a:schemeClr val="tx1"/>
              </a:solidFill>
            </a:endParaRPr>
          </a:p>
        </p:txBody>
      </p:sp>
      <p:pic>
        <p:nvPicPr>
          <p:cNvPr id="9" name="Obraz 8" descr="C:\Users\Mirek\Desktop\Wiosna w lesie\DSC0306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0" t="36776" r="28324" b="23606"/>
          <a:stretch/>
        </p:blipFill>
        <p:spPr bwMode="auto">
          <a:xfrm>
            <a:off x="5513460" y="2564904"/>
            <a:ext cx="4759004" cy="3947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az 9" descr="C:\Users\Mirek\Desktop\Wiosna w lesie\DSC0307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8" t="33660" r="32214" b="31964"/>
          <a:stretch/>
        </p:blipFill>
        <p:spPr bwMode="auto">
          <a:xfrm>
            <a:off x="335360" y="1863203"/>
            <a:ext cx="5178100" cy="4067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31573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9480376" y="3458997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.</a:t>
            </a:r>
            <a:endParaRPr lang="pl-PL" sz="2800" b="1" dirty="0"/>
          </a:p>
        </p:txBody>
      </p:sp>
      <p:pic>
        <p:nvPicPr>
          <p:cNvPr id="6" name="Picture 2" descr="http://www.contraloriaibague.gov.co/juvenil/3d-letrero-de-madera-adhere-pixmac-imagen-121896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22605" y="128960"/>
            <a:ext cx="2369395" cy="2601688"/>
          </a:xfrm>
          <a:prstGeom prst="rect">
            <a:avLst/>
          </a:prstGeom>
          <a:noFill/>
        </p:spPr>
      </p:pic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2583966"/>
            <a:ext cx="5347930" cy="4010948"/>
          </a:xfr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2924944"/>
            <a:ext cx="4855712" cy="3641784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191344" y="275642"/>
            <a:ext cx="102748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DOSKONALE WIEMY, JAKIE ROŚLINY I ZWIERZĘTA WYSTĘPUJĄ                   W RÓŻNYCH ŚRODOWISKACH PRZYRODNICZYCH. PRZY WYKONYWANIU RYSUNKÓW, NAWEY SCHEMATYCZNYCH  KORZYSTAMY Z FACHOWEJ LITERATURY. POZA TYM WSZYSTKO MIERZYMY, PRZELICZAMY, PORÓWNUJEMY WIELKOŚĆ, KLASYFIKUJEMY. RYSUJEMY TEŻ CIEKAWE GAŁĄZKI LOGICZNE.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3257189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5360" y="548680"/>
            <a:ext cx="11305256" cy="5616624"/>
          </a:xfrm>
        </p:spPr>
        <p:txBody>
          <a:bodyPr>
            <a:noAutofit/>
          </a:bodyPr>
          <a:lstStyle/>
          <a:p>
            <a:pPr algn="ctr"/>
            <a:r>
              <a:rPr lang="pl-PL" sz="4800" dirty="0" smtClean="0">
                <a:solidFill>
                  <a:srgbClr val="FF0000"/>
                </a:solidFill>
              </a:rPr>
              <a:t/>
            </a:r>
            <a:br>
              <a:rPr lang="pl-PL" sz="4800" dirty="0" smtClean="0">
                <a:solidFill>
                  <a:srgbClr val="FF0000"/>
                </a:solidFill>
              </a:rPr>
            </a:br>
            <a:r>
              <a:rPr lang="pl-PL" sz="4800" dirty="0" smtClean="0">
                <a:solidFill>
                  <a:srgbClr val="FF0000"/>
                </a:solidFill>
              </a:rPr>
              <a:t>DZIĘKUJEMY CENTRUM NAUKI KOPERNIK                </a:t>
            </a:r>
            <a:br>
              <a:rPr lang="pl-PL" sz="4800" dirty="0" smtClean="0">
                <a:solidFill>
                  <a:srgbClr val="FF0000"/>
                </a:solidFill>
              </a:rPr>
            </a:br>
            <a:r>
              <a:rPr lang="pl-PL" sz="4800" dirty="0" smtClean="0">
                <a:solidFill>
                  <a:srgbClr val="FF0000"/>
                </a:solidFill>
              </a:rPr>
              <a:t>I POLSKO-AMERYKAŃSKIEJ </a:t>
            </a:r>
            <a:br>
              <a:rPr lang="pl-PL" sz="4800" dirty="0" smtClean="0">
                <a:solidFill>
                  <a:srgbClr val="FF0000"/>
                </a:solidFill>
              </a:rPr>
            </a:br>
            <a:r>
              <a:rPr lang="pl-PL" sz="4800" dirty="0" smtClean="0">
                <a:solidFill>
                  <a:srgbClr val="FF0000"/>
                </a:solidFill>
              </a:rPr>
              <a:t>FUNDACJI WOLNOŚCI </a:t>
            </a:r>
            <a:br>
              <a:rPr lang="pl-PL" sz="4800" dirty="0" smtClean="0">
                <a:solidFill>
                  <a:srgbClr val="FF0000"/>
                </a:solidFill>
              </a:rPr>
            </a:br>
            <a:r>
              <a:rPr lang="pl-PL" sz="4800" dirty="0" smtClean="0">
                <a:solidFill>
                  <a:srgbClr val="FF0000"/>
                </a:solidFill>
              </a:rPr>
              <a:t>ZA WSPARCIE NASZEGO PROJEKTU</a:t>
            </a:r>
            <a:br>
              <a:rPr lang="pl-PL" sz="4800" dirty="0" smtClean="0">
                <a:solidFill>
                  <a:srgbClr val="FF0000"/>
                </a:solidFill>
              </a:rPr>
            </a:br>
            <a:r>
              <a:rPr lang="pl-PL" sz="4800" dirty="0" smtClean="0">
                <a:solidFill>
                  <a:srgbClr val="FF0000"/>
                </a:solidFill>
              </a:rPr>
              <a:t/>
            </a:r>
            <a:br>
              <a:rPr lang="pl-PL" sz="4800" dirty="0" smtClean="0">
                <a:solidFill>
                  <a:srgbClr val="FF0000"/>
                </a:solidFill>
              </a:rPr>
            </a:br>
            <a:r>
              <a:rPr lang="pl-PL" sz="4800" dirty="0" smtClean="0">
                <a:solidFill>
                  <a:srgbClr val="FF0000"/>
                </a:solidFill>
              </a:rPr>
              <a:t>KMO „PCHEŁKI”</a:t>
            </a:r>
            <a:br>
              <a:rPr lang="pl-PL" sz="4800" dirty="0" smtClean="0">
                <a:solidFill>
                  <a:srgbClr val="FF0000"/>
                </a:solidFill>
              </a:rPr>
            </a:br>
            <a:endParaRPr lang="pl-PL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00961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188640"/>
            <a:ext cx="8596668" cy="1368152"/>
          </a:xfrm>
        </p:spPr>
        <p:txBody>
          <a:bodyPr/>
          <a:lstStyle/>
          <a:p>
            <a:pPr algn="ctr"/>
            <a:r>
              <a:rPr lang="pl-PL" b="1" dirty="0" smtClean="0"/>
              <a:t>WIOSENNE OBSERWACJE „PCHEŁEK”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0" y="872716"/>
            <a:ext cx="4983228" cy="3737421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3401082"/>
            <a:ext cx="4392488" cy="329436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087" y="811597"/>
            <a:ext cx="5052053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7641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2924944"/>
            <a:ext cx="5040560" cy="3780420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124744"/>
            <a:ext cx="4243355" cy="3182516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304" y="917116"/>
            <a:ext cx="4520192" cy="339014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1344" y="3324"/>
            <a:ext cx="9505056" cy="1121420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tx1"/>
                </a:solidFill>
              </a:rPr>
              <a:t>DUMA „PCHEŁEK”- AMARYLIS, DORODNE ZIOŁA, POMIDORY, OKAZAŁE PELARGONIE I AKSAMITKI.</a:t>
            </a:r>
            <a:endParaRPr lang="pl-P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94966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9336" y="332656"/>
            <a:ext cx="9865096" cy="803176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tx1"/>
                </a:solidFill>
              </a:rPr>
              <a:t>NASZE HODOWLE PRZENOSIMY DO OGRODU.</a:t>
            </a:r>
            <a:endParaRPr lang="pl-PL" sz="2800" b="1" dirty="0">
              <a:solidFill>
                <a:schemeClr val="tx1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4" y="1361157"/>
            <a:ext cx="3333080" cy="4444107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1512166"/>
            <a:ext cx="3672408" cy="489654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982" y="1135832"/>
            <a:ext cx="3954658" cy="527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3931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88640"/>
            <a:ext cx="11484608" cy="1282154"/>
          </a:xfrm>
        </p:spPr>
        <p:txBody>
          <a:bodyPr>
            <a:noAutofit/>
          </a:bodyPr>
          <a:lstStyle/>
          <a:p>
            <a:pPr algn="l"/>
            <a:r>
              <a:rPr lang="pl-PL" sz="2800" b="1" dirty="0" smtClean="0">
                <a:solidFill>
                  <a:schemeClr val="tx1"/>
                </a:solidFill>
              </a:rPr>
              <a:t>CO KRYJE KROPLA WODY-WARSZTATY Z KOLEGAMI Z KMO </a:t>
            </a:r>
            <a:br>
              <a:rPr lang="pl-PL" sz="2800" b="1" dirty="0" smtClean="0">
                <a:solidFill>
                  <a:schemeClr val="tx1"/>
                </a:solidFill>
              </a:rPr>
            </a:br>
            <a:r>
              <a:rPr lang="pl-PL" sz="2800" b="1" dirty="0" smtClean="0">
                <a:solidFill>
                  <a:schemeClr val="tx1"/>
                </a:solidFill>
              </a:rPr>
              <a:t>„CIEKAWI I AKTYWNI” Z IV LO W CHEŁMIE</a:t>
            </a:r>
            <a:endParaRPr lang="pl-PL" sz="2800" b="1" dirty="0">
              <a:solidFill>
                <a:schemeClr val="tx1"/>
              </a:solidFill>
            </a:endParaRPr>
          </a:p>
        </p:txBody>
      </p:sp>
      <p:pic>
        <p:nvPicPr>
          <p:cNvPr id="5" name="Picture 2" descr="http://www.contraloriaibague.gov.co/juvenil/3d-letrero-de-madera-adhere-pixmac-imagen-121896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50958" y="620688"/>
            <a:ext cx="2360834" cy="2592288"/>
          </a:xfrm>
          <a:prstGeom prst="rect">
            <a:avLst/>
          </a:prstGeom>
          <a:noFill/>
        </p:spPr>
      </p:pic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504330"/>
            <a:ext cx="3772909" cy="5030547"/>
          </a:xfr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1316765"/>
            <a:ext cx="3963878" cy="528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207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188640"/>
            <a:ext cx="8596668" cy="1152128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Ż</a:t>
            </a:r>
            <a:r>
              <a:rPr lang="pl-PL" b="1" dirty="0" smtClean="0">
                <a:solidFill>
                  <a:schemeClr val="tx1"/>
                </a:solidFill>
              </a:rPr>
              <a:t>YCIE WODNEGO KRÓLESTWA POZNAJEMY DOKŁADNIE W MOBILNYM OCEANARIUM</a:t>
            </a:r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30" y="1844824"/>
            <a:ext cx="5664629" cy="4248472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2211400"/>
            <a:ext cx="5808645" cy="435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2297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5360" y="130374"/>
            <a:ext cx="11233248" cy="1355526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solidFill>
                  <a:schemeClr val="tx1"/>
                </a:solidFill>
              </a:rPr>
              <a:t>WIOSENNY LAS ZACHWYCIŁ DELIKATNĄ ZIELENIĄ, ZAPACHEM, PIĘKNYMI KWIATAMI. </a:t>
            </a:r>
            <a:endParaRPr lang="pl-PL" sz="2800" b="1" dirty="0">
              <a:solidFill>
                <a:schemeClr val="tx1"/>
              </a:solidFill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708101"/>
            <a:ext cx="4794674" cy="3596006"/>
          </a:xfrm>
        </p:spPr>
      </p:pic>
      <p:pic>
        <p:nvPicPr>
          <p:cNvPr id="8" name="Picture 2" descr="http://www.contraloriaibague.gov.co/juvenil/3d-letrero-de-madera-adhere-pixmac-imagen-121896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68408" y="742257"/>
            <a:ext cx="2273499" cy="2496391"/>
          </a:xfrm>
          <a:prstGeom prst="rect">
            <a:avLst/>
          </a:prstGeom>
          <a:noFill/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2636912"/>
            <a:ext cx="3078342" cy="410445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63" y="2830624"/>
            <a:ext cx="4956043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19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7368" y="116633"/>
            <a:ext cx="11305256" cy="648072"/>
          </a:xfrm>
        </p:spPr>
        <p:txBody>
          <a:bodyPr>
            <a:no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PAN LEŚNIK ODPOWIADAŁ NA WIELE PYTAŃ MAŁYCH </a:t>
            </a:r>
            <a:r>
              <a:rPr lang="pl-PL" sz="2800" b="1" dirty="0" smtClean="0">
                <a:solidFill>
                  <a:schemeClr val="tx1"/>
                </a:solidFill>
              </a:rPr>
              <a:t>ODKRYWCÓW.</a:t>
            </a:r>
            <a:endParaRPr lang="pl-PL" sz="2800" b="1" dirty="0">
              <a:solidFill>
                <a:schemeClr val="tx1"/>
              </a:solidFill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92951"/>
            <a:ext cx="3456384" cy="460851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739182"/>
            <a:ext cx="4011910" cy="534921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005" y="1844824"/>
            <a:ext cx="3579862" cy="477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16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5360" y="116632"/>
            <a:ext cx="11665296" cy="1440160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solidFill>
                  <a:schemeClr val="tx1"/>
                </a:solidFill>
              </a:rPr>
              <a:t>WARSZATY W REZERWACIE BRZEŹNO. ODKRYWAMY TORFOWISKA                 I MAJOWE ŁĄKI PEŁNE CIEKAWYCH OKAZÓW FLORY I FAUNY.   </a:t>
            </a:r>
            <a:br>
              <a:rPr lang="pl-PL" sz="2800" b="1" dirty="0" smtClean="0">
                <a:solidFill>
                  <a:schemeClr val="tx1"/>
                </a:solidFill>
              </a:rPr>
            </a:br>
            <a:r>
              <a:rPr lang="pl-PL" sz="2800" b="1" dirty="0" smtClean="0">
                <a:solidFill>
                  <a:schemeClr val="tx1"/>
                </a:solidFill>
              </a:rPr>
              <a:t>TU STORCZYK SZEROKOLISTNY  POD OCHRONĄ, WPISANY DO                   CZERWONEJ KSIĘGI UNESCO.</a:t>
            </a:r>
            <a:endParaRPr lang="pl-PL" sz="2800" b="1" dirty="0">
              <a:solidFill>
                <a:schemeClr val="tx1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844824"/>
            <a:ext cx="3600400" cy="480053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1522760"/>
            <a:ext cx="3919364" cy="522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4796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Faseta">
  <a:themeElements>
    <a:clrScheme name="Zielonożółty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łęboki cień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2685</TotalTime>
  <Words>244</Words>
  <Application>Microsoft Office PowerPoint</Application>
  <PresentationFormat>Panoramiczny</PresentationFormat>
  <Paragraphs>24</Paragraphs>
  <Slides>17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3" baseType="lpstr">
      <vt:lpstr>Arial</vt:lpstr>
      <vt:lpstr>Calibri</vt:lpstr>
      <vt:lpstr>Trebuchet MS</vt:lpstr>
      <vt:lpstr>Wingdings</vt:lpstr>
      <vt:lpstr>Wingdings 3</vt:lpstr>
      <vt:lpstr>Faseta</vt:lpstr>
      <vt:lpstr>Prezentacja programu PowerPoint</vt:lpstr>
      <vt:lpstr>WIOSENNE OBSERWACJE „PCHEŁEK”</vt:lpstr>
      <vt:lpstr>DUMA „PCHEŁEK”- AMARYLIS, DORODNE ZIOŁA, POMIDORY, OKAZAŁE PELARGONIE I AKSAMITKI.</vt:lpstr>
      <vt:lpstr>NASZE HODOWLE PRZENOSIMY DO OGRODU.</vt:lpstr>
      <vt:lpstr>CO KRYJE KROPLA WODY-WARSZTATY Z KOLEGAMI Z KMO  „CIEKAWI I AKTYWNI” Z IV LO W CHEŁMIE</vt:lpstr>
      <vt:lpstr>ŻYCIE WODNEGO KRÓLESTWA POZNAJEMY DOKŁADNIE W MOBILNYM OCEANARIUM</vt:lpstr>
      <vt:lpstr>WIOSENNY LAS ZACHWYCIŁ DELIKATNĄ ZIELENIĄ, ZAPACHEM, PIĘKNYMI KWIATAMI. </vt:lpstr>
      <vt:lpstr>PAN LEŚNIK ODPOWIADAŁ NA WIELE PYTAŃ MAŁYCH ODKRYWCÓW.</vt:lpstr>
      <vt:lpstr>WARSZATY W REZERWACIE BRZEŹNO. ODKRYWAMY TORFOWISKA                 I MAJOWE ŁĄKI PEŁNE CIEKAWYCH OKAZÓW FLORY I FAUNY.    TU STORCZYK SZEROKOLISTNY  POD OCHRONĄ, WPISANY DO                   CZERWONEJ KSIĘGI UNESCO.</vt:lpstr>
      <vt:lpstr>KRÓLESTWO OWADÓW-WARSZTATY Z KOŁEM ŁOWIECKIM W KUMOWEJ DOLINIE.</vt:lpstr>
      <vt:lpstr>Prezentacja programu PowerPoint</vt:lpstr>
      <vt:lpstr>POLESKI PARK NARODOWY TO REZERWAT BIOSFERY UNESCO ORAZ OŚRODEK OCHRONY ŻÓŁWIA BŁOTNEGO, KTÓRY JEST WPISANY DO CZERWONEJ KSIĘGI GATUNKÓW ZAGROŻONYCH WYGINIĘCIEM.</vt:lpstr>
      <vt:lpstr>Prezentacja programu PowerPoint</vt:lpstr>
      <vt:lpstr>Prezentacja programu PowerPoint</vt:lpstr>
      <vt:lpstr>OBSERWUJEMY PTAKI.                         MAMY LOKATORÓW W BUDKACH LĘGOWYCH ORAZ W DZIUPLI STAREJ WIERZBY.</vt:lpstr>
      <vt:lpstr>Prezentacja programu PowerPoint</vt:lpstr>
      <vt:lpstr> DZIĘKUJEMY CENTRUM NAUKI KOPERNIK                 I POLSKO-AMERYKAŃSKIEJ  FUNDACJI WOLNOŚCI  ZA WSPARCIE NASZEGO PROJEKTU  KMO „PCHEŁKI”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Paweł</dc:creator>
  <cp:lastModifiedBy>Mirek</cp:lastModifiedBy>
  <cp:revision>730</cp:revision>
  <cp:lastPrinted>2014-06-02T10:18:51Z</cp:lastPrinted>
  <dcterms:created xsi:type="dcterms:W3CDTF">2014-01-23T14:17:59Z</dcterms:created>
  <dcterms:modified xsi:type="dcterms:W3CDTF">2018-06-07T04:21:34Z</dcterms:modified>
</cp:coreProperties>
</file>